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59" r:id="rId8"/>
    <p:sldId id="262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4AEDD1-75BA-4133-AD58-531C48E62679}" type="datetimeFigureOut">
              <a:rPr lang="pl-PL" smtClean="0"/>
              <a:t>2009-12-07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128C19-C132-4544-BAB4-8A8C3A52D13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oleObject" Target="Drawing1/Drawing/~Page-1/Sheet.1" TargetMode="External"/><Relationship Id="rId9" Type="http://schemas.openxmlformats.org/officeDocument/2006/relationships/oleObject" Target="Drawing1/Drawing/~Page-1/Sheet.16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Architektura </a:t>
            </a:r>
            <a:r>
              <a:rPr lang="pl-PL" dirty="0" err="1" smtClean="0"/>
              <a:t>Intom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Baza danych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Jacek Dańda &amp; Andrzej Głowacz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 </a:t>
            </a:r>
            <a:r>
              <a:rPr lang="pl-PL" dirty="0" err="1" smtClean="0"/>
              <a:t>Intom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7159" y="1397000"/>
          <a:ext cx="8286807" cy="481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481808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33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42910" y="2500306"/>
          <a:ext cx="875272" cy="1303331"/>
        </p:xfrm>
        <a:graphic>
          <a:graphicData uri="http://schemas.openxmlformats.org/presentationml/2006/ole">
            <p:oleObj spid="_x0000_s1030" name="Visio" r:id="rId4" imgW="1451675" imgH="2159901" progId="Visio.Drawing.11">
              <p:link updateAutomatic="1"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479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143512"/>
            <a:ext cx="585385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4143380"/>
            <a:ext cx="479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1571612"/>
            <a:ext cx="1219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143512"/>
            <a:ext cx="810021" cy="93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000892" y="2786058"/>
          <a:ext cx="1328429" cy="1184278"/>
        </p:xfrm>
        <a:graphic>
          <a:graphicData uri="http://schemas.openxmlformats.org/presentationml/2006/ole">
            <p:oleObj spid="_x0000_s1039" name="Visio" r:id="rId9" imgW="1696695" imgH="1513185" progId="Visio.Drawing.11">
              <p:link updateAutomatic="1"/>
            </p:oleObj>
          </a:graphicData>
        </a:graphic>
      </p:graphicFrame>
      <p:sp>
        <p:nvSpPr>
          <p:cNvPr id="32" name="pole tekstowe 31"/>
          <p:cNvSpPr txBox="1"/>
          <p:nvPr/>
        </p:nvSpPr>
        <p:spPr>
          <a:xfrm>
            <a:off x="428596" y="12144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Czujniki</a:t>
            </a:r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3143240" y="121442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Serwery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5929322" y="120228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Użytkownicy</a:t>
            </a:r>
            <a:endParaRPr lang="pl-PL" dirty="0"/>
          </a:p>
        </p:txBody>
      </p:sp>
      <p:sp>
        <p:nvSpPr>
          <p:cNvPr id="20" name="Strzałka w lewo i prawo 19"/>
          <p:cNvSpPr/>
          <p:nvPr/>
        </p:nvSpPr>
        <p:spPr>
          <a:xfrm>
            <a:off x="5357818" y="3143248"/>
            <a:ext cx="114300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1888" y="1576388"/>
            <a:ext cx="18002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trzałka w prawo 18"/>
          <p:cNvSpPr/>
          <p:nvPr/>
        </p:nvSpPr>
        <p:spPr>
          <a:xfrm>
            <a:off x="2643174" y="17859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lewo i prawo 21"/>
          <p:cNvSpPr/>
          <p:nvPr/>
        </p:nvSpPr>
        <p:spPr>
          <a:xfrm>
            <a:off x="2428860" y="3214686"/>
            <a:ext cx="192882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górę i w dół 22"/>
          <p:cNvSpPr/>
          <p:nvPr/>
        </p:nvSpPr>
        <p:spPr>
          <a:xfrm>
            <a:off x="4714876" y="3857628"/>
            <a:ext cx="484632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>
            <a:off x="4286248" y="1785926"/>
            <a:ext cx="5619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górę i w dół 35"/>
          <p:cNvSpPr/>
          <p:nvPr/>
        </p:nvSpPr>
        <p:spPr>
          <a:xfrm>
            <a:off x="4857752" y="2500306"/>
            <a:ext cx="484632" cy="6429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Baza (</a:t>
            </a:r>
            <a:r>
              <a:rPr lang="pl-PL" dirty="0" err="1" smtClean="0"/>
              <a:t>BackEnd</a:t>
            </a:r>
            <a:r>
              <a:rPr lang="pl-PL" dirty="0" smtClean="0"/>
              <a:t>)</a:t>
            </a:r>
          </a:p>
          <a:p>
            <a:r>
              <a:rPr lang="pl-PL" dirty="0" smtClean="0"/>
              <a:t>Web (</a:t>
            </a:r>
            <a:r>
              <a:rPr lang="pl-PL" dirty="0" err="1" smtClean="0"/>
              <a:t>FrontEnd</a:t>
            </a:r>
            <a:r>
              <a:rPr lang="pl-PL" dirty="0" smtClean="0"/>
              <a:t>) – tylko ten interfejs służy do komunikacji z „zewnętrznym” światem, do wystawiania danych</a:t>
            </a:r>
          </a:p>
          <a:p>
            <a:r>
              <a:rPr lang="pl-PL" dirty="0" smtClean="0"/>
              <a:t>SFTP – wyłącznie do pobierania danych</a:t>
            </a:r>
          </a:p>
          <a:p>
            <a:r>
              <a:rPr lang="pl-PL" dirty="0" smtClean="0"/>
              <a:t>Serwery aplikacji – nie wystawiają danych, mogą wyłącznie dodawać rekordy w bazie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Serwery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Automaty</a:t>
            </a:r>
          </a:p>
          <a:p>
            <a:pPr lvl="1"/>
            <a:r>
              <a:rPr lang="pl-PL" dirty="0" smtClean="0"/>
              <a:t>Serwery aplikacji</a:t>
            </a:r>
          </a:p>
          <a:p>
            <a:r>
              <a:rPr lang="pl-PL" dirty="0" smtClean="0"/>
              <a:t>Ludzie</a:t>
            </a:r>
          </a:p>
          <a:p>
            <a:pPr lvl="1"/>
            <a:r>
              <a:rPr lang="pl-PL" dirty="0" smtClean="0"/>
              <a:t>Istnieje konieczność wprowadzenia dodatkowej tabeli określającej interfejs, z którego korzysta użytkownik, np. laptop, PC, telefon, </a:t>
            </a:r>
            <a:r>
              <a:rPr lang="pl-PL" dirty="0" err="1" smtClean="0"/>
              <a:t>palmtop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Użytkownicy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Wersja robocza jest gotowa</a:t>
            </a:r>
          </a:p>
          <a:p>
            <a:r>
              <a:rPr lang="pl-PL" dirty="0" smtClean="0"/>
              <a:t>Centralny element systemu</a:t>
            </a:r>
          </a:p>
          <a:p>
            <a:r>
              <a:rPr lang="pl-PL" dirty="0" smtClean="0"/>
              <a:t>Zawiera regiony:</a:t>
            </a:r>
          </a:p>
          <a:p>
            <a:pPr lvl="1"/>
            <a:r>
              <a:rPr lang="pl-PL" dirty="0" smtClean="0"/>
              <a:t>System</a:t>
            </a:r>
          </a:p>
          <a:p>
            <a:pPr lvl="1"/>
            <a:r>
              <a:rPr lang="pl-PL" dirty="0" smtClean="0"/>
              <a:t>Web </a:t>
            </a:r>
            <a:r>
              <a:rPr lang="pl-PL" dirty="0" err="1" smtClean="0"/>
              <a:t>Interface</a:t>
            </a:r>
            <a:endParaRPr lang="pl-PL" dirty="0" smtClean="0"/>
          </a:p>
          <a:p>
            <a:pPr lvl="1"/>
            <a:r>
              <a:rPr lang="pl-PL" dirty="0" smtClean="0"/>
              <a:t>Dane (Data)</a:t>
            </a:r>
          </a:p>
          <a:p>
            <a:pPr lvl="1"/>
            <a:r>
              <a:rPr lang="pl-PL" dirty="0" smtClean="0"/>
              <a:t>Źródła danych (Data </a:t>
            </a:r>
            <a:r>
              <a:rPr lang="pl-PL" dirty="0" err="1" smtClean="0"/>
              <a:t>Sources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Użytkownicy</a:t>
            </a:r>
          </a:p>
          <a:p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Baza danych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indent="-514350"/>
            <a:r>
              <a:rPr lang="pl-PL" dirty="0" smtClean="0"/>
              <a:t>Elastyczne</a:t>
            </a:r>
          </a:p>
          <a:p>
            <a:pPr marL="624078" indent="-514350"/>
            <a:r>
              <a:rPr lang="pl-PL" dirty="0" smtClean="0"/>
              <a:t>Definiowane dla:</a:t>
            </a:r>
          </a:p>
          <a:p>
            <a:pPr marL="880110" lvl="1" indent="-514350"/>
            <a:r>
              <a:rPr lang="pl-PL" dirty="0" smtClean="0"/>
              <a:t>Konkretnego pola (np. konkretnego obrazu)</a:t>
            </a:r>
          </a:p>
          <a:p>
            <a:pPr marL="880110" lvl="1" indent="-514350"/>
            <a:r>
              <a:rPr lang="pl-PL" dirty="0" smtClean="0"/>
              <a:t>Konkretnej klasy pól (np. obrazów pochodzących z konkretnej kamery)</a:t>
            </a:r>
          </a:p>
          <a:p>
            <a:pPr marL="880110" lvl="1" indent="-514350"/>
            <a:r>
              <a:rPr lang="pl-PL" dirty="0" smtClean="0"/>
              <a:t>Konkretnych obiektów (np. wszystkich obrazów)</a:t>
            </a:r>
          </a:p>
          <a:p>
            <a:pPr marL="624078" indent="-514350"/>
            <a:r>
              <a:rPr lang="pl-PL" dirty="0" smtClean="0"/>
              <a:t>Predefiniowane dla pewnych klas użytkowników (np. administratorzy)</a:t>
            </a:r>
          </a:p>
          <a:p>
            <a:pPr marL="624078" indent="-514350"/>
            <a:r>
              <a:rPr lang="pl-PL" dirty="0" smtClean="0"/>
              <a:t>Dla niektórych pól w systemie pewne prawa są niedostępne (np. tabela </a:t>
            </a:r>
            <a:r>
              <a:rPr lang="pl-PL" dirty="0" err="1" smtClean="0"/>
              <a:t>Actions</a:t>
            </a:r>
            <a:r>
              <a:rPr lang="pl-PL" dirty="0" smtClean="0"/>
              <a:t> – nie ma praw zapisu dla jakiegokolwiek użytkownika)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dostępu do danych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System:</a:t>
            </a:r>
          </a:p>
          <a:p>
            <a:pPr lvl="1"/>
            <a:r>
              <a:rPr lang="pl-PL" dirty="0" smtClean="0"/>
              <a:t>Deklaracje i definicje tabel w systemie</a:t>
            </a:r>
          </a:p>
          <a:p>
            <a:pPr lvl="1"/>
            <a:r>
              <a:rPr lang="pl-PL" dirty="0" err="1" smtClean="0"/>
              <a:t>Actions</a:t>
            </a:r>
            <a:r>
              <a:rPr lang="pl-PL" dirty="0" smtClean="0"/>
              <a:t> (wszystkie działania w bazie przez interfejsy bazy)</a:t>
            </a:r>
          </a:p>
          <a:p>
            <a:pPr lvl="1"/>
            <a:r>
              <a:rPr lang="pl-PL" dirty="0" smtClean="0"/>
              <a:t>Przyległe tabele dot. dostępu do danych</a:t>
            </a:r>
          </a:p>
          <a:p>
            <a:r>
              <a:rPr lang="pl-PL" dirty="0" err="1" smtClean="0"/>
              <a:t>Users</a:t>
            </a:r>
            <a:r>
              <a:rPr lang="pl-PL" dirty="0" smtClean="0"/>
              <a:t> (użytkownicy):</a:t>
            </a:r>
          </a:p>
          <a:p>
            <a:pPr lvl="1"/>
            <a:r>
              <a:rPr lang="pl-PL" dirty="0" smtClean="0"/>
              <a:t>Rozdzielone pola danych</a:t>
            </a:r>
          </a:p>
          <a:p>
            <a:pPr lvl="1"/>
            <a:r>
              <a:rPr lang="pl-PL" dirty="0" smtClean="0"/>
              <a:t>Na razie automatyczne przełączanie kontekstu niedostępne, ale teoretycznie realizowalne (architektura na to pozwala)</a:t>
            </a:r>
          </a:p>
          <a:p>
            <a:pPr lvl="1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Baza danych (cz. 1)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Data </a:t>
            </a:r>
            <a:r>
              <a:rPr lang="pl-PL" dirty="0" err="1" smtClean="0"/>
              <a:t>Objects</a:t>
            </a:r>
            <a:r>
              <a:rPr lang="pl-PL" dirty="0" smtClean="0"/>
              <a:t> (dane)</a:t>
            </a:r>
          </a:p>
          <a:p>
            <a:pPr lvl="1"/>
            <a:r>
              <a:rPr lang="pl-PL" dirty="0" smtClean="0"/>
              <a:t>Audio (dźwięk)</a:t>
            </a:r>
          </a:p>
          <a:p>
            <a:pPr lvl="1"/>
            <a:r>
              <a:rPr lang="pl-PL" dirty="0" err="1" smtClean="0"/>
              <a:t>Image</a:t>
            </a:r>
            <a:r>
              <a:rPr lang="pl-PL" dirty="0" smtClean="0"/>
              <a:t> (obraz)</a:t>
            </a:r>
          </a:p>
          <a:p>
            <a:pPr lvl="1"/>
            <a:r>
              <a:rPr lang="pl-PL" dirty="0" err="1" smtClean="0"/>
              <a:t>Location</a:t>
            </a:r>
            <a:r>
              <a:rPr lang="pl-PL" dirty="0" smtClean="0"/>
              <a:t> (lokalizacja)</a:t>
            </a:r>
          </a:p>
          <a:p>
            <a:pPr lvl="1"/>
            <a:r>
              <a:rPr lang="pl-PL" dirty="0" smtClean="0"/>
              <a:t>Przyległe tabele praw plus tabele zakresów danych</a:t>
            </a:r>
          </a:p>
          <a:p>
            <a:pPr lvl="1"/>
            <a:r>
              <a:rPr lang="pl-PL" dirty="0" smtClean="0"/>
              <a:t>Komentarze, słowa kluczowe i regiony</a:t>
            </a:r>
          </a:p>
          <a:p>
            <a:pPr lvl="1"/>
            <a:r>
              <a:rPr lang="pl-PL" dirty="0" smtClean="0"/>
              <a:t>Możliwość rozbudowy o dodatkowe klasy, pochodzących z zupełnie innych czujników</a:t>
            </a:r>
          </a:p>
          <a:p>
            <a:r>
              <a:rPr lang="pl-PL" dirty="0" smtClean="0"/>
              <a:t>Data </a:t>
            </a:r>
            <a:r>
              <a:rPr lang="pl-PL" dirty="0" err="1" smtClean="0"/>
              <a:t>Source</a:t>
            </a:r>
            <a:r>
              <a:rPr lang="pl-PL" dirty="0" smtClean="0"/>
              <a:t> </a:t>
            </a:r>
            <a:r>
              <a:rPr lang="pl-PL" dirty="0" err="1" smtClean="0"/>
              <a:t>Objects</a:t>
            </a:r>
            <a:r>
              <a:rPr lang="pl-PL" dirty="0" smtClean="0"/>
              <a:t> (źródła danych)</a:t>
            </a:r>
          </a:p>
          <a:p>
            <a:pPr lvl="1"/>
            <a:r>
              <a:rPr lang="pl-PL" dirty="0" smtClean="0"/>
              <a:t>Tabele w tym regionie odpowiadają danym</a:t>
            </a:r>
          </a:p>
          <a:p>
            <a:pPr lvl="1"/>
            <a:r>
              <a:rPr lang="pl-PL" dirty="0" smtClean="0"/>
              <a:t>Możliwość rozbudowy o dodatkowe klasy </a:t>
            </a:r>
            <a:r>
              <a:rPr lang="pl-PL" dirty="0" smtClean="0"/>
              <a:t>(dodanie innych czujników)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Baza danych (cz. </a:t>
            </a:r>
            <a:r>
              <a:rPr lang="pl-PL" dirty="0" smtClean="0"/>
              <a:t>2)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Web (metody POST i GET)</a:t>
            </a:r>
          </a:p>
          <a:p>
            <a:r>
              <a:rPr lang="pl-PL" dirty="0" smtClean="0"/>
              <a:t>WS zarzucone – problem z transferem danych</a:t>
            </a:r>
          </a:p>
          <a:p>
            <a:r>
              <a:rPr lang="pl-PL" dirty="0" smtClean="0"/>
              <a:t>Istnieją dodatkowe komponenty, obecnie - SFTP</a:t>
            </a:r>
          </a:p>
          <a:p>
            <a:r>
              <a:rPr lang="pl-PL" dirty="0" smtClean="0"/>
              <a:t>Interfejs powstaje</a:t>
            </a:r>
          </a:p>
          <a:p>
            <a:r>
              <a:rPr lang="pl-PL" dirty="0" smtClean="0"/>
              <a:t>Opis znajdzie się w bazie dopiero, gdy interfejs będzie gotowy przynajmniej w znacznej części</a:t>
            </a:r>
          </a:p>
          <a:p>
            <a:r>
              <a:rPr lang="pl-PL" dirty="0" smtClean="0"/>
              <a:t>Będzie możliwość rozbudowy interfejsu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Interfejs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347</Words>
  <Application>Microsoft Office PowerPoint</Application>
  <PresentationFormat>Pokaz na ekranie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Łącza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Hol</vt:lpstr>
      <vt:lpstr>Drawing1\Drawing\~Page-1\Sheet.1</vt:lpstr>
      <vt:lpstr>Drawing1\Drawing\~Page-1\Sheet.169</vt:lpstr>
      <vt:lpstr>Architektura Intom Baza danych</vt:lpstr>
      <vt:lpstr>Architektura Intom</vt:lpstr>
      <vt:lpstr>Serwery</vt:lpstr>
      <vt:lpstr>Użytkownicy</vt:lpstr>
      <vt:lpstr>Baza danych</vt:lpstr>
      <vt:lpstr>Zasady dostępu do danych</vt:lpstr>
      <vt:lpstr>Baza danych (cz. 1)</vt:lpstr>
      <vt:lpstr>Baza danych (cz. 2)</vt:lpstr>
      <vt:lpstr>Interfejs</vt:lpstr>
    </vt:vector>
  </TitlesOfParts>
  <Company>KT 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Intom Baza danych</dc:title>
  <dc:creator>Jacek Danda</dc:creator>
  <cp:lastModifiedBy>Jacek Danda</cp:lastModifiedBy>
  <cp:revision>30</cp:revision>
  <dcterms:created xsi:type="dcterms:W3CDTF">2009-12-07T11:59:46Z</dcterms:created>
  <dcterms:modified xsi:type="dcterms:W3CDTF">2009-12-07T16:40:47Z</dcterms:modified>
</cp:coreProperties>
</file>